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0" r:id="rId2"/>
    <p:sldId id="301" r:id="rId3"/>
    <p:sldId id="302" r:id="rId4"/>
    <p:sldId id="304" r:id="rId5"/>
    <p:sldId id="306" r:id="rId6"/>
    <p:sldId id="307" r:id="rId7"/>
    <p:sldId id="303" r:id="rId8"/>
    <p:sldId id="305" r:id="rId9"/>
    <p:sldId id="308" r:id="rId10"/>
    <p:sldId id="299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CC"/>
    <a:srgbClr val="FF33CC"/>
    <a:srgbClr val="777777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4" autoAdjust="0"/>
    <p:restoredTop sz="94718" autoAdjust="0"/>
  </p:normalViewPr>
  <p:slideViewPr>
    <p:cSldViewPr>
      <p:cViewPr>
        <p:scale>
          <a:sx n="80" d="100"/>
          <a:sy n="80" d="100"/>
        </p:scale>
        <p:origin x="-216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B0B6E-F11C-4943-82D6-1A41A0210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0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54AB3-1458-46CA-92EC-BC296E157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00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F9676-8059-4E62-985B-E24723F3E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55E51-BDD7-4A56-962D-1617BFB8F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81F41-A3AB-48DA-964F-C5120C0E8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1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29B8E-828D-41DB-B8FB-BFBB4853D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1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A3154-B590-4631-8A51-0EFF36265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2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CD37-60C0-44DC-B9AC-3E0C5168A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B84D6-7EE1-4577-AFB7-D6A5F6570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6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482B0-23F2-4329-AD00-B021C4CE7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2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079A-0021-44F5-B2D6-F528E7589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29EB18B-4C13-4983-88A8-659DAC2F7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1447800" cy="685800"/>
          </a:xfrm>
        </p:spPr>
        <p:txBody>
          <a:bodyPr/>
          <a:lstStyle/>
          <a:p>
            <a:r>
              <a:rPr lang="ru-RU" dirty="0" err="1" smtClean="0"/>
              <a:t>Д.з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73776"/>
            <a:ext cx="9148331" cy="331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3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Ответы </a:t>
            </a:r>
            <a:r>
              <a:rPr lang="ru-RU" sz="4000" dirty="0" smtClean="0"/>
              <a:t>на </a:t>
            </a:r>
            <a:r>
              <a:rPr lang="ru-RU" sz="4000" dirty="0" smtClean="0"/>
              <a:t>карточки</a:t>
            </a:r>
            <a:endParaRPr lang="ru-RU" sz="4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24667" r="8489" b="23647"/>
          <a:stretch/>
        </p:blipFill>
        <p:spPr bwMode="auto">
          <a:xfrm>
            <a:off x="195511" y="1600200"/>
            <a:ext cx="871988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1447800" cy="685800"/>
          </a:xfrm>
        </p:spPr>
        <p:txBody>
          <a:bodyPr/>
          <a:lstStyle/>
          <a:p>
            <a:r>
              <a:rPr lang="ru-RU" dirty="0" err="1" smtClean="0"/>
              <a:t>Д.з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330" y="973776"/>
            <a:ext cx="9148330" cy="331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5685" y="4648200"/>
            <a:ext cx="88283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использовать Робот</a:t>
            </a:r>
          </a:p>
          <a:p>
            <a:r>
              <a:rPr lang="ru-RU" sz="2400" dirty="0" err="1">
                <a:solidFill>
                  <a:srgbClr val="000000"/>
                </a:solidFill>
              </a:rPr>
              <a:t>алг</a:t>
            </a:r>
            <a:r>
              <a:rPr lang="ru-RU" sz="2400" dirty="0">
                <a:solidFill>
                  <a:srgbClr val="000000"/>
                </a:solidFill>
              </a:rPr>
              <a:t> з24</a:t>
            </a:r>
          </a:p>
          <a:p>
            <a:r>
              <a:rPr lang="ru-RU" sz="2400" dirty="0" err="1">
                <a:solidFill>
                  <a:srgbClr val="000000"/>
                </a:solidFill>
              </a:rPr>
              <a:t>нач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 smtClean="0">
                <a:solidFill>
                  <a:srgbClr val="000000"/>
                </a:solidFill>
              </a:rPr>
              <a:t>  вправо; вниз; влево; вниз; вправо; вниз; вниз; влево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кон</a:t>
            </a:r>
          </a:p>
        </p:txBody>
      </p:sp>
    </p:spTree>
    <p:extLst>
      <p:ext uri="{BB962C8B-B14F-4D97-AF65-F5344CB8AC3E}">
        <p14:creationId xmlns:p14="http://schemas.microsoft.com/office/powerpoint/2010/main" val="16831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2514600" cy="609600"/>
          </a:xfrm>
        </p:spPr>
        <p:txBody>
          <a:bodyPr/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60" y="990600"/>
            <a:ext cx="4444340" cy="2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2" y="3886200"/>
            <a:ext cx="4465638" cy="284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8200" y="120662"/>
            <a:ext cx="3810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использовать Робот</a:t>
            </a:r>
          </a:p>
          <a:p>
            <a:r>
              <a:rPr lang="ru-RU" sz="2400" dirty="0" err="1">
                <a:solidFill>
                  <a:srgbClr val="000000"/>
                </a:solidFill>
              </a:rPr>
              <a:t>алг</a:t>
            </a:r>
            <a:r>
              <a:rPr lang="ru-RU" sz="2400" dirty="0">
                <a:solidFill>
                  <a:srgbClr val="000000"/>
                </a:solidFill>
              </a:rPr>
              <a:t> з21</a:t>
            </a:r>
          </a:p>
          <a:p>
            <a:r>
              <a:rPr lang="ru-RU" sz="2400" dirty="0" err="1">
                <a:solidFill>
                  <a:srgbClr val="000000"/>
                </a:solidFill>
              </a:rPr>
              <a:t>нач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 smtClean="0">
                <a:solidFill>
                  <a:srgbClr val="000000"/>
                </a:solidFill>
              </a:rPr>
              <a:t>	закрасить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 smtClean="0">
                <a:solidFill>
                  <a:srgbClr val="000000"/>
                </a:solidFill>
              </a:rPr>
              <a:t>	вправо</a:t>
            </a:r>
            <a:r>
              <a:rPr lang="ru-RU" sz="24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	вправо</a:t>
            </a:r>
            <a:r>
              <a:rPr lang="ru-RU" sz="24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	вправо</a:t>
            </a:r>
            <a:r>
              <a:rPr lang="ru-RU" sz="24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	вправо</a:t>
            </a:r>
            <a:r>
              <a:rPr lang="ru-RU" sz="24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	вправо</a:t>
            </a:r>
            <a:r>
              <a:rPr lang="ru-RU" sz="24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	вниз</a:t>
            </a:r>
            <a:r>
              <a:rPr lang="ru-RU" sz="24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	вниз</a:t>
            </a:r>
            <a:r>
              <a:rPr lang="ru-RU" sz="24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	вниз</a:t>
            </a:r>
            <a:r>
              <a:rPr lang="ru-RU" sz="24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	вниз</a:t>
            </a:r>
            <a:r>
              <a:rPr lang="ru-RU" sz="24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	вправо</a:t>
            </a:r>
            <a:r>
              <a:rPr lang="ru-RU" sz="24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	вправо</a:t>
            </a:r>
            <a:r>
              <a:rPr lang="ru-RU" sz="24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	вправо</a:t>
            </a:r>
            <a:r>
              <a:rPr lang="ru-RU" sz="24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	вправо</a:t>
            </a:r>
            <a:r>
              <a:rPr lang="ru-RU" sz="24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кон</a:t>
            </a:r>
          </a:p>
        </p:txBody>
      </p:sp>
    </p:spTree>
    <p:extLst>
      <p:ext uri="{BB962C8B-B14F-4D97-AF65-F5344CB8AC3E}">
        <p14:creationId xmlns:p14="http://schemas.microsoft.com/office/powerpoint/2010/main" val="17346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2514600" cy="609600"/>
          </a:xfrm>
        </p:spPr>
        <p:txBody>
          <a:bodyPr/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60" y="990600"/>
            <a:ext cx="4444340" cy="2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2" y="3886200"/>
            <a:ext cx="4465638" cy="284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8200" y="258425"/>
            <a:ext cx="4495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использовать Робот</a:t>
            </a:r>
          </a:p>
          <a:p>
            <a:r>
              <a:rPr lang="ru-RU" sz="2400" dirty="0" err="1">
                <a:solidFill>
                  <a:srgbClr val="000000"/>
                </a:solidFill>
              </a:rPr>
              <a:t>алг</a:t>
            </a:r>
            <a:r>
              <a:rPr lang="ru-RU" sz="2400" dirty="0">
                <a:solidFill>
                  <a:srgbClr val="000000"/>
                </a:solidFill>
              </a:rPr>
              <a:t> з21</a:t>
            </a:r>
          </a:p>
          <a:p>
            <a:r>
              <a:rPr lang="ru-RU" sz="2400" dirty="0" err="1">
                <a:solidFill>
                  <a:srgbClr val="000000"/>
                </a:solidFill>
              </a:rPr>
              <a:t>нач</a:t>
            </a:r>
            <a:endParaRPr lang="ru-RU" sz="2400" dirty="0">
              <a:solidFill>
                <a:srgbClr val="000000"/>
              </a:solidFill>
            </a:endParaRPr>
          </a:p>
          <a:p>
            <a:pPr defTabSz="450850"/>
            <a:r>
              <a:rPr lang="ru-RU" sz="2400" dirty="0">
                <a:solidFill>
                  <a:srgbClr val="000000"/>
                </a:solidFill>
              </a:rPr>
              <a:t>	закрасить</a:t>
            </a:r>
          </a:p>
          <a:p>
            <a:pPr defTabSz="450850"/>
            <a:r>
              <a:rPr lang="ru-RU" sz="2400" dirty="0" smtClean="0">
                <a:solidFill>
                  <a:srgbClr val="000000"/>
                </a:solidFill>
              </a:rPr>
              <a:t>	</a:t>
            </a:r>
            <a:r>
              <a:rPr lang="ru-RU" sz="2400" u="sng" dirty="0" err="1" smtClean="0">
                <a:solidFill>
                  <a:srgbClr val="000000"/>
                </a:solidFill>
              </a:rPr>
              <a:t>нц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u="sng" dirty="0">
                <a:solidFill>
                  <a:srgbClr val="000000"/>
                </a:solidFill>
              </a:rPr>
              <a:t>пока</a:t>
            </a:r>
            <a:r>
              <a:rPr lang="ru-RU" sz="2400" dirty="0">
                <a:solidFill>
                  <a:srgbClr val="000000"/>
                </a:solidFill>
              </a:rPr>
              <a:t> справа свободно </a:t>
            </a:r>
          </a:p>
          <a:p>
            <a:pPr defTabSz="450850"/>
            <a:r>
              <a:rPr lang="ru-RU" sz="2400" dirty="0" smtClean="0">
                <a:solidFill>
                  <a:srgbClr val="000000"/>
                </a:solidFill>
              </a:rPr>
              <a:t>		вправо</a:t>
            </a:r>
            <a:endParaRPr lang="ru-RU" sz="2400" dirty="0">
              <a:solidFill>
                <a:srgbClr val="000000"/>
              </a:solidFill>
            </a:endParaRPr>
          </a:p>
          <a:p>
            <a:pPr lvl="2" defTabSz="450850"/>
            <a:r>
              <a:rPr lang="ru-RU" sz="2400" dirty="0">
                <a:solidFill>
                  <a:srgbClr val="000000"/>
                </a:solidFill>
              </a:rPr>
              <a:t>закрасить</a:t>
            </a:r>
          </a:p>
          <a:p>
            <a:pPr defTabSz="450850"/>
            <a:r>
              <a:rPr lang="ru-RU" sz="2400" dirty="0" smtClean="0">
                <a:solidFill>
                  <a:srgbClr val="000000"/>
                </a:solidFill>
              </a:rPr>
              <a:t>	</a:t>
            </a:r>
            <a:r>
              <a:rPr lang="ru-RU" sz="2400" u="sng" dirty="0" err="1" smtClean="0">
                <a:solidFill>
                  <a:srgbClr val="000000"/>
                </a:solidFill>
              </a:rPr>
              <a:t>кц</a:t>
            </a:r>
            <a:endParaRPr lang="ru-RU" sz="2400" u="sng" dirty="0">
              <a:solidFill>
                <a:srgbClr val="000000"/>
              </a:solidFill>
            </a:endParaRPr>
          </a:p>
          <a:p>
            <a:pPr defTabSz="450850"/>
            <a:r>
              <a:rPr lang="ru-RU" sz="2400" dirty="0" smtClean="0">
                <a:solidFill>
                  <a:srgbClr val="000000"/>
                </a:solidFill>
              </a:rPr>
              <a:t>	</a:t>
            </a:r>
            <a:r>
              <a:rPr lang="ru-RU" sz="2400" u="sng" dirty="0" err="1" smtClean="0">
                <a:solidFill>
                  <a:srgbClr val="000000"/>
                </a:solidFill>
              </a:rPr>
              <a:t>нц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u="sng" dirty="0">
                <a:solidFill>
                  <a:srgbClr val="000000"/>
                </a:solidFill>
              </a:rPr>
              <a:t>пока</a:t>
            </a:r>
            <a:r>
              <a:rPr lang="ru-RU" sz="2400" dirty="0">
                <a:solidFill>
                  <a:srgbClr val="000000"/>
                </a:solidFill>
              </a:rPr>
              <a:t> снизу свободно </a:t>
            </a:r>
          </a:p>
          <a:p>
            <a:pPr defTabSz="450850"/>
            <a:r>
              <a:rPr lang="ru-RU" sz="2400" dirty="0" smtClean="0">
                <a:solidFill>
                  <a:srgbClr val="000000"/>
                </a:solidFill>
              </a:rPr>
              <a:t>		вниз</a:t>
            </a:r>
            <a:endParaRPr lang="ru-RU" sz="2400" dirty="0">
              <a:solidFill>
                <a:srgbClr val="000000"/>
              </a:solidFill>
            </a:endParaRPr>
          </a:p>
          <a:p>
            <a:pPr defTabSz="450850"/>
            <a:r>
              <a:rPr lang="ru-RU" sz="2400" dirty="0" smtClean="0">
                <a:solidFill>
                  <a:srgbClr val="000000"/>
                </a:solidFill>
              </a:rPr>
              <a:t>		закрасить</a:t>
            </a:r>
            <a:endParaRPr lang="ru-RU" sz="2400" dirty="0">
              <a:solidFill>
                <a:srgbClr val="000000"/>
              </a:solidFill>
            </a:endParaRPr>
          </a:p>
          <a:p>
            <a:pPr defTabSz="450850"/>
            <a:r>
              <a:rPr lang="ru-RU" sz="2400" dirty="0" smtClean="0">
                <a:solidFill>
                  <a:srgbClr val="000000"/>
                </a:solidFill>
              </a:rPr>
              <a:t>	</a:t>
            </a:r>
            <a:r>
              <a:rPr lang="ru-RU" sz="2400" u="sng" dirty="0" err="1" smtClean="0">
                <a:solidFill>
                  <a:srgbClr val="000000"/>
                </a:solidFill>
              </a:rPr>
              <a:t>кц</a:t>
            </a:r>
            <a:endParaRPr lang="ru-RU" sz="2400" u="sng" dirty="0">
              <a:solidFill>
                <a:srgbClr val="000000"/>
              </a:solidFill>
            </a:endParaRPr>
          </a:p>
          <a:p>
            <a:pPr defTabSz="450850"/>
            <a:r>
              <a:rPr lang="ru-RU" sz="2400" dirty="0" smtClean="0">
                <a:solidFill>
                  <a:srgbClr val="000000"/>
                </a:solidFill>
              </a:rPr>
              <a:t>	</a:t>
            </a:r>
            <a:r>
              <a:rPr lang="ru-RU" sz="2400" u="sng" dirty="0" err="1" smtClean="0">
                <a:solidFill>
                  <a:srgbClr val="000000"/>
                </a:solidFill>
              </a:rPr>
              <a:t>нц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u="sng" dirty="0">
                <a:solidFill>
                  <a:srgbClr val="000000"/>
                </a:solidFill>
              </a:rPr>
              <a:t>пока</a:t>
            </a:r>
            <a:r>
              <a:rPr lang="ru-RU" sz="2400" dirty="0">
                <a:solidFill>
                  <a:srgbClr val="000000"/>
                </a:solidFill>
              </a:rPr>
              <a:t> справа свободно </a:t>
            </a:r>
          </a:p>
          <a:p>
            <a:pPr defTabSz="450850"/>
            <a:r>
              <a:rPr lang="ru-RU" sz="2400" dirty="0" smtClean="0">
                <a:solidFill>
                  <a:srgbClr val="000000"/>
                </a:solidFill>
              </a:rPr>
              <a:t>		вправо</a:t>
            </a:r>
            <a:endParaRPr lang="ru-RU" sz="2400" dirty="0">
              <a:solidFill>
                <a:srgbClr val="000000"/>
              </a:solidFill>
            </a:endParaRPr>
          </a:p>
          <a:p>
            <a:pPr defTabSz="450850"/>
            <a:r>
              <a:rPr lang="ru-RU" sz="2400" dirty="0" smtClean="0">
                <a:solidFill>
                  <a:srgbClr val="000000"/>
                </a:solidFill>
              </a:rPr>
              <a:t>		закрасить</a:t>
            </a:r>
            <a:endParaRPr lang="ru-RU" sz="2400" dirty="0">
              <a:solidFill>
                <a:srgbClr val="000000"/>
              </a:solidFill>
            </a:endParaRPr>
          </a:p>
          <a:p>
            <a:pPr defTabSz="450850"/>
            <a:r>
              <a:rPr lang="ru-RU" sz="2400" dirty="0" smtClean="0">
                <a:solidFill>
                  <a:srgbClr val="000000"/>
                </a:solidFill>
              </a:rPr>
              <a:t>	</a:t>
            </a:r>
            <a:r>
              <a:rPr lang="ru-RU" sz="2400" u="sng" dirty="0" err="1" smtClean="0">
                <a:solidFill>
                  <a:srgbClr val="000000"/>
                </a:solidFill>
              </a:rPr>
              <a:t>кц</a:t>
            </a:r>
            <a:endParaRPr lang="ru-RU" sz="2400" u="sng" dirty="0">
              <a:solidFill>
                <a:srgbClr val="000000"/>
              </a:solidFill>
            </a:endParaRPr>
          </a:p>
          <a:p>
            <a:r>
              <a:rPr lang="ru-RU" sz="2400" dirty="0" smtClean="0">
                <a:solidFill>
                  <a:srgbClr val="000000"/>
                </a:solidFill>
              </a:rPr>
              <a:t>кон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5645325" y="685800"/>
            <a:ext cx="3443255" cy="14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нц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ерия команд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кц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5123746" cy="990600"/>
          </a:xfrm>
        </p:spPr>
        <p:txBody>
          <a:bodyPr/>
          <a:lstStyle/>
          <a:p>
            <a:r>
              <a:rPr lang="ru-RU" dirty="0" smtClean="0"/>
              <a:t>Цикл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04800" y="1729288"/>
            <a:ext cx="5714999" cy="4976312"/>
            <a:chOff x="304800" y="1772445"/>
            <a:chExt cx="4656851" cy="4552156"/>
          </a:xfrm>
        </p:grpSpPr>
        <p:sp>
          <p:nvSpPr>
            <p:cNvPr id="4103" name="AutoShape 18"/>
            <p:cNvSpPr>
              <a:spLocks noChangeArrowheads="1"/>
            </p:cNvSpPr>
            <p:nvPr/>
          </p:nvSpPr>
          <p:spPr bwMode="auto">
            <a:xfrm>
              <a:off x="694451" y="2494340"/>
              <a:ext cx="3303639" cy="1203158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dirty="0"/>
            </a:p>
          </p:txBody>
        </p:sp>
        <p:sp>
          <p:nvSpPr>
            <p:cNvPr id="4104" name="AutoShape 19"/>
            <p:cNvSpPr>
              <a:spLocks noChangeArrowheads="1"/>
            </p:cNvSpPr>
            <p:nvPr/>
          </p:nvSpPr>
          <p:spPr bwMode="auto">
            <a:xfrm>
              <a:off x="694451" y="4539708"/>
              <a:ext cx="3441290" cy="1082842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dirty="0"/>
            </a:p>
          </p:txBody>
        </p:sp>
        <p:sp>
          <p:nvSpPr>
            <p:cNvPr id="4105" name="Line 21"/>
            <p:cNvSpPr>
              <a:spLocks noChangeShapeType="1"/>
            </p:cNvSpPr>
            <p:nvPr/>
          </p:nvSpPr>
          <p:spPr bwMode="auto">
            <a:xfrm>
              <a:off x="2346270" y="1772445"/>
              <a:ext cx="0" cy="7218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Line 22"/>
            <p:cNvSpPr>
              <a:spLocks noChangeShapeType="1"/>
            </p:cNvSpPr>
            <p:nvPr/>
          </p:nvSpPr>
          <p:spPr bwMode="auto">
            <a:xfrm>
              <a:off x="2346270" y="3697498"/>
              <a:ext cx="0" cy="8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Line 23"/>
            <p:cNvSpPr>
              <a:spLocks noChangeShapeType="1"/>
            </p:cNvSpPr>
            <p:nvPr/>
          </p:nvSpPr>
          <p:spPr bwMode="auto">
            <a:xfrm>
              <a:off x="2346270" y="5863183"/>
              <a:ext cx="0" cy="461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Line 25"/>
            <p:cNvSpPr>
              <a:spLocks noChangeShapeType="1"/>
            </p:cNvSpPr>
            <p:nvPr/>
          </p:nvSpPr>
          <p:spPr bwMode="auto">
            <a:xfrm>
              <a:off x="4961651" y="3095919"/>
              <a:ext cx="0" cy="2767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Line 26"/>
            <p:cNvSpPr>
              <a:spLocks noChangeShapeType="1"/>
            </p:cNvSpPr>
            <p:nvPr/>
          </p:nvSpPr>
          <p:spPr bwMode="auto">
            <a:xfrm flipH="1">
              <a:off x="2346270" y="5863182"/>
              <a:ext cx="26153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Text Box 27"/>
            <p:cNvSpPr txBox="1">
              <a:spLocks noChangeArrowheads="1"/>
            </p:cNvSpPr>
            <p:nvPr/>
          </p:nvSpPr>
          <p:spPr bwMode="auto">
            <a:xfrm>
              <a:off x="2346270" y="3697498"/>
              <a:ext cx="1101213" cy="478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ru-RU" altLang="ru-RU" sz="2800" dirty="0"/>
            </a:p>
          </p:txBody>
        </p:sp>
        <p:sp>
          <p:nvSpPr>
            <p:cNvPr id="4111" name="Text Box 28"/>
            <p:cNvSpPr txBox="1">
              <a:spLocks noChangeArrowheads="1"/>
            </p:cNvSpPr>
            <p:nvPr/>
          </p:nvSpPr>
          <p:spPr bwMode="auto">
            <a:xfrm>
              <a:off x="3585135" y="2374024"/>
              <a:ext cx="1101213" cy="478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ru-RU" altLang="ru-RU" sz="2800" dirty="0"/>
            </a:p>
          </p:txBody>
        </p:sp>
        <p:sp>
          <p:nvSpPr>
            <p:cNvPr id="4112" name="Line 29"/>
            <p:cNvSpPr>
              <a:spLocks noChangeShapeType="1"/>
            </p:cNvSpPr>
            <p:nvPr/>
          </p:nvSpPr>
          <p:spPr bwMode="auto">
            <a:xfrm>
              <a:off x="3998090" y="3095919"/>
              <a:ext cx="9635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>
              <a:off x="304800" y="2286000"/>
              <a:ext cx="0" cy="2855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304801" y="2286000"/>
              <a:ext cx="204146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 flipH="1">
              <a:off x="304800" y="5141288"/>
              <a:ext cx="3896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621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5645325" y="685800"/>
            <a:ext cx="3443255" cy="14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нц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ерия команд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кц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5123746" cy="990600"/>
          </a:xfrm>
        </p:spPr>
        <p:txBody>
          <a:bodyPr/>
          <a:lstStyle/>
          <a:p>
            <a:r>
              <a:rPr lang="ru-RU" dirty="0" smtClean="0"/>
              <a:t>Цикл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04800" y="1729288"/>
            <a:ext cx="5714999" cy="4976312"/>
            <a:chOff x="304800" y="1772445"/>
            <a:chExt cx="4656851" cy="4552156"/>
          </a:xfrm>
        </p:grpSpPr>
        <p:sp>
          <p:nvSpPr>
            <p:cNvPr id="4103" name="AutoShape 18"/>
            <p:cNvSpPr>
              <a:spLocks noChangeArrowheads="1"/>
            </p:cNvSpPr>
            <p:nvPr/>
          </p:nvSpPr>
          <p:spPr bwMode="auto">
            <a:xfrm>
              <a:off x="694451" y="2494340"/>
              <a:ext cx="3303639" cy="1203158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dirty="0"/>
                <a:t>условие</a:t>
              </a:r>
            </a:p>
          </p:txBody>
        </p:sp>
        <p:sp>
          <p:nvSpPr>
            <p:cNvPr id="4104" name="AutoShape 19"/>
            <p:cNvSpPr>
              <a:spLocks noChangeArrowheads="1"/>
            </p:cNvSpPr>
            <p:nvPr/>
          </p:nvSpPr>
          <p:spPr bwMode="auto">
            <a:xfrm>
              <a:off x="694451" y="4539708"/>
              <a:ext cx="3441290" cy="1082842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dirty="0"/>
                <a:t>серия команд</a:t>
              </a:r>
            </a:p>
          </p:txBody>
        </p:sp>
        <p:sp>
          <p:nvSpPr>
            <p:cNvPr id="4105" name="Line 21"/>
            <p:cNvSpPr>
              <a:spLocks noChangeShapeType="1"/>
            </p:cNvSpPr>
            <p:nvPr/>
          </p:nvSpPr>
          <p:spPr bwMode="auto">
            <a:xfrm>
              <a:off x="2346270" y="1772445"/>
              <a:ext cx="0" cy="7218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Line 22"/>
            <p:cNvSpPr>
              <a:spLocks noChangeShapeType="1"/>
            </p:cNvSpPr>
            <p:nvPr/>
          </p:nvSpPr>
          <p:spPr bwMode="auto">
            <a:xfrm>
              <a:off x="2346270" y="3697498"/>
              <a:ext cx="0" cy="8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Line 23"/>
            <p:cNvSpPr>
              <a:spLocks noChangeShapeType="1"/>
            </p:cNvSpPr>
            <p:nvPr/>
          </p:nvSpPr>
          <p:spPr bwMode="auto">
            <a:xfrm>
              <a:off x="2346270" y="5863183"/>
              <a:ext cx="0" cy="461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Line 25"/>
            <p:cNvSpPr>
              <a:spLocks noChangeShapeType="1"/>
            </p:cNvSpPr>
            <p:nvPr/>
          </p:nvSpPr>
          <p:spPr bwMode="auto">
            <a:xfrm>
              <a:off x="4961651" y="3095919"/>
              <a:ext cx="0" cy="2767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Line 26"/>
            <p:cNvSpPr>
              <a:spLocks noChangeShapeType="1"/>
            </p:cNvSpPr>
            <p:nvPr/>
          </p:nvSpPr>
          <p:spPr bwMode="auto">
            <a:xfrm flipH="1">
              <a:off x="2346270" y="5863182"/>
              <a:ext cx="26153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Text Box 27"/>
            <p:cNvSpPr txBox="1">
              <a:spLocks noChangeArrowheads="1"/>
            </p:cNvSpPr>
            <p:nvPr/>
          </p:nvSpPr>
          <p:spPr bwMode="auto">
            <a:xfrm>
              <a:off x="2346270" y="3697498"/>
              <a:ext cx="1101213" cy="478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800" dirty="0"/>
                <a:t>да</a:t>
              </a:r>
            </a:p>
          </p:txBody>
        </p:sp>
        <p:sp>
          <p:nvSpPr>
            <p:cNvPr id="4111" name="Text Box 28"/>
            <p:cNvSpPr txBox="1">
              <a:spLocks noChangeArrowheads="1"/>
            </p:cNvSpPr>
            <p:nvPr/>
          </p:nvSpPr>
          <p:spPr bwMode="auto">
            <a:xfrm>
              <a:off x="3585135" y="2374024"/>
              <a:ext cx="1101213" cy="478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800" dirty="0"/>
                <a:t>нет</a:t>
              </a:r>
            </a:p>
          </p:txBody>
        </p:sp>
        <p:sp>
          <p:nvSpPr>
            <p:cNvPr id="4112" name="Line 29"/>
            <p:cNvSpPr>
              <a:spLocks noChangeShapeType="1"/>
            </p:cNvSpPr>
            <p:nvPr/>
          </p:nvSpPr>
          <p:spPr bwMode="auto">
            <a:xfrm>
              <a:off x="3998090" y="3095919"/>
              <a:ext cx="9635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>
              <a:off x="304800" y="2286000"/>
              <a:ext cx="0" cy="2855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304801" y="2286000"/>
              <a:ext cx="204146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 flipH="1">
              <a:off x="304800" y="5141288"/>
              <a:ext cx="3896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225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2514600" cy="609600"/>
          </a:xfrm>
        </p:spPr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8200" y="120662"/>
            <a:ext cx="4495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использовать Робот</a:t>
            </a:r>
          </a:p>
          <a:p>
            <a:r>
              <a:rPr lang="ru-RU" sz="2000" dirty="0" err="1">
                <a:solidFill>
                  <a:srgbClr val="000000"/>
                </a:solidFill>
              </a:rPr>
              <a:t>алг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з22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 err="1">
                <a:solidFill>
                  <a:srgbClr val="000000"/>
                </a:solidFill>
              </a:rPr>
              <a:t>нач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>
                <a:solidFill>
                  <a:srgbClr val="000000"/>
                </a:solidFill>
              </a:rPr>
              <a:t>	закрасить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	вниз</a:t>
            </a:r>
            <a:r>
              <a:rPr lang="ru-RU" sz="20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	вправо</a:t>
            </a:r>
            <a:r>
              <a:rPr lang="ru-RU" sz="20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	</a:t>
            </a:r>
            <a:r>
              <a:rPr lang="ru-RU" sz="2000" u="sng" dirty="0" err="1" smtClean="0">
                <a:solidFill>
                  <a:srgbClr val="000000"/>
                </a:solidFill>
              </a:rPr>
              <a:t>нц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u="sng" dirty="0">
                <a:solidFill>
                  <a:srgbClr val="000000"/>
                </a:solidFill>
              </a:rPr>
              <a:t>пока</a:t>
            </a:r>
            <a:r>
              <a:rPr lang="ru-RU" sz="2000" dirty="0">
                <a:solidFill>
                  <a:srgbClr val="000000"/>
                </a:solidFill>
              </a:rPr>
              <a:t> справа свободно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		вправо</a:t>
            </a:r>
            <a:r>
              <a:rPr lang="ru-RU" sz="20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	</a:t>
            </a:r>
            <a:r>
              <a:rPr lang="ru-RU" sz="2000" u="sng" dirty="0" err="1" smtClean="0">
                <a:solidFill>
                  <a:srgbClr val="000000"/>
                </a:solidFill>
              </a:rPr>
              <a:t>кц</a:t>
            </a:r>
            <a:endParaRPr lang="ru-RU" sz="2000" u="sng" dirty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	</a:t>
            </a:r>
            <a:r>
              <a:rPr lang="ru-RU" sz="2000" u="sng" dirty="0" smtClean="0">
                <a:solidFill>
                  <a:srgbClr val="000000"/>
                </a:solidFill>
              </a:rPr>
              <a:t>если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сверху свободно </a:t>
            </a:r>
            <a:r>
              <a:rPr lang="ru-RU" sz="2000" u="sng" dirty="0">
                <a:solidFill>
                  <a:srgbClr val="000000"/>
                </a:solidFill>
              </a:rPr>
              <a:t>то 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		вверх</a:t>
            </a:r>
            <a:r>
              <a:rPr lang="ru-RU" sz="20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		вправо</a:t>
            </a:r>
            <a:r>
              <a:rPr lang="ru-RU" sz="2000" dirty="0">
                <a:solidFill>
                  <a:srgbClr val="000000"/>
                </a:solidFill>
              </a:rPr>
              <a:t>; закрасить 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		вниз</a:t>
            </a:r>
            <a:r>
              <a:rPr lang="ru-RU" sz="20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	   </a:t>
            </a:r>
            <a:r>
              <a:rPr lang="ru-RU" sz="2000" u="sng" dirty="0" smtClean="0">
                <a:solidFill>
                  <a:srgbClr val="000000"/>
                </a:solidFill>
              </a:rPr>
              <a:t>иначе </a:t>
            </a:r>
            <a:endParaRPr lang="ru-RU" sz="2000" u="sng" dirty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		вниз</a:t>
            </a:r>
            <a:r>
              <a:rPr lang="ru-RU" sz="20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		вправо</a:t>
            </a:r>
            <a:r>
              <a:rPr lang="ru-RU" sz="2000" dirty="0">
                <a:solidFill>
                  <a:srgbClr val="000000"/>
                </a:solidFill>
              </a:rPr>
              <a:t>; закрасить 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		вверх</a:t>
            </a:r>
            <a:r>
              <a:rPr lang="ru-RU" sz="2000" dirty="0">
                <a:solidFill>
                  <a:srgbClr val="000000"/>
                </a:solidFill>
              </a:rPr>
              <a:t>; закрасить 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	</a:t>
            </a:r>
            <a:r>
              <a:rPr lang="ru-RU" sz="2000" u="sng" dirty="0" smtClean="0">
                <a:solidFill>
                  <a:srgbClr val="000000"/>
                </a:solidFill>
              </a:rPr>
              <a:t>все</a:t>
            </a:r>
            <a:endParaRPr lang="ru-RU" sz="2000" u="sng" dirty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	</a:t>
            </a:r>
            <a:r>
              <a:rPr lang="ru-RU" sz="2000" u="sng" dirty="0" err="1" smtClean="0">
                <a:solidFill>
                  <a:srgbClr val="000000"/>
                </a:solidFill>
              </a:rPr>
              <a:t>нц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u="sng" dirty="0">
                <a:solidFill>
                  <a:srgbClr val="000000"/>
                </a:solidFill>
              </a:rPr>
              <a:t>пока</a:t>
            </a:r>
            <a:r>
              <a:rPr lang="ru-RU" sz="2000" dirty="0">
                <a:solidFill>
                  <a:srgbClr val="000000"/>
                </a:solidFill>
              </a:rPr>
              <a:t> справа свободно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		вправо</a:t>
            </a:r>
            <a:r>
              <a:rPr lang="ru-RU" sz="2000" dirty="0">
                <a:solidFill>
                  <a:srgbClr val="000000"/>
                </a:solidFill>
              </a:rPr>
              <a:t>; закрасить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	</a:t>
            </a:r>
            <a:r>
              <a:rPr lang="ru-RU" sz="2000" u="sng" dirty="0" err="1" smtClean="0">
                <a:solidFill>
                  <a:srgbClr val="000000"/>
                </a:solidFill>
              </a:rPr>
              <a:t>кц</a:t>
            </a:r>
            <a:endParaRPr lang="ru-RU" sz="2000" u="sng" dirty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кон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381500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42672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9126" y="927506"/>
            <a:ext cx="42672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Ветвление</a:t>
            </a:r>
            <a:endParaRPr lang="ru-RU" sz="4000" dirty="0" smtClean="0"/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5791200" y="279806"/>
            <a:ext cx="373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то 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серия 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иначе 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серия 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81001" y="2620081"/>
            <a:ext cx="8077199" cy="3856919"/>
            <a:chOff x="76201" y="1729287"/>
            <a:chExt cx="8077199" cy="3856919"/>
          </a:xfrm>
        </p:grpSpPr>
        <p:sp>
          <p:nvSpPr>
            <p:cNvPr id="44" name="AutoShape 18"/>
            <p:cNvSpPr>
              <a:spLocks noChangeArrowheads="1"/>
            </p:cNvSpPr>
            <p:nvPr/>
          </p:nvSpPr>
          <p:spPr bwMode="auto">
            <a:xfrm>
              <a:off x="1813095" y="2518446"/>
              <a:ext cx="4054305" cy="1315265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dirty="0"/>
            </a:p>
          </p:txBody>
        </p:sp>
        <p:sp>
          <p:nvSpPr>
            <p:cNvPr id="45" name="AutoShape 19"/>
            <p:cNvSpPr>
              <a:spLocks noChangeArrowheads="1"/>
            </p:cNvSpPr>
            <p:nvPr/>
          </p:nvSpPr>
          <p:spPr bwMode="auto">
            <a:xfrm>
              <a:off x="5173747" y="4119292"/>
              <a:ext cx="2979653" cy="909908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dirty="0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>
              <a:off x="3810000" y="1729287"/>
              <a:ext cx="0" cy="789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3810000" y="5334000"/>
              <a:ext cx="0" cy="252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>
              <a:off x="5867400" y="3176078"/>
              <a:ext cx="758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Line 25"/>
            <p:cNvSpPr>
              <a:spLocks noChangeShapeType="1"/>
            </p:cNvSpPr>
            <p:nvPr/>
          </p:nvSpPr>
          <p:spPr bwMode="auto">
            <a:xfrm>
              <a:off x="914400" y="5039851"/>
              <a:ext cx="0" cy="2941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Line 29"/>
            <p:cNvSpPr>
              <a:spLocks noChangeShapeType="1"/>
            </p:cNvSpPr>
            <p:nvPr/>
          </p:nvSpPr>
          <p:spPr bwMode="auto">
            <a:xfrm>
              <a:off x="914400" y="3176076"/>
              <a:ext cx="91440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AutoShape 19"/>
            <p:cNvSpPr>
              <a:spLocks noChangeArrowheads="1"/>
            </p:cNvSpPr>
            <p:nvPr/>
          </p:nvSpPr>
          <p:spPr bwMode="auto">
            <a:xfrm>
              <a:off x="76201" y="4101479"/>
              <a:ext cx="2819400" cy="909908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dirty="0"/>
            </a:p>
          </p:txBody>
        </p:sp>
        <p:sp>
          <p:nvSpPr>
            <p:cNvPr id="59" name="Line 23"/>
            <p:cNvSpPr>
              <a:spLocks noChangeShapeType="1"/>
            </p:cNvSpPr>
            <p:nvPr/>
          </p:nvSpPr>
          <p:spPr bwMode="auto">
            <a:xfrm>
              <a:off x="914400" y="3176077"/>
              <a:ext cx="0" cy="925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>
              <a:off x="6627581" y="3176076"/>
              <a:ext cx="0" cy="925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Line 25"/>
            <p:cNvSpPr>
              <a:spLocks noChangeShapeType="1"/>
            </p:cNvSpPr>
            <p:nvPr/>
          </p:nvSpPr>
          <p:spPr bwMode="auto">
            <a:xfrm>
              <a:off x="6608225" y="5039853"/>
              <a:ext cx="0" cy="294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 flipV="1">
              <a:off x="914400" y="5333999"/>
              <a:ext cx="569382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99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9126" y="927506"/>
            <a:ext cx="42672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Ветвление</a:t>
            </a:r>
            <a:endParaRPr lang="ru-RU" sz="4000" dirty="0" smtClean="0"/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5791200" y="279806"/>
            <a:ext cx="373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то 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серия 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иначе 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серия 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81001" y="2620081"/>
            <a:ext cx="8077199" cy="3856919"/>
            <a:chOff x="76201" y="1729287"/>
            <a:chExt cx="8077199" cy="3856919"/>
          </a:xfrm>
        </p:grpSpPr>
        <p:sp>
          <p:nvSpPr>
            <p:cNvPr id="44" name="AutoShape 18"/>
            <p:cNvSpPr>
              <a:spLocks noChangeArrowheads="1"/>
            </p:cNvSpPr>
            <p:nvPr/>
          </p:nvSpPr>
          <p:spPr bwMode="auto">
            <a:xfrm>
              <a:off x="1813095" y="2518446"/>
              <a:ext cx="4054305" cy="1315265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dirty="0"/>
                <a:t>условие</a:t>
              </a:r>
            </a:p>
          </p:txBody>
        </p:sp>
        <p:sp>
          <p:nvSpPr>
            <p:cNvPr id="45" name="AutoShape 19"/>
            <p:cNvSpPr>
              <a:spLocks noChangeArrowheads="1"/>
            </p:cNvSpPr>
            <p:nvPr/>
          </p:nvSpPr>
          <p:spPr bwMode="auto">
            <a:xfrm>
              <a:off x="5173747" y="4119292"/>
              <a:ext cx="2979653" cy="909908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dirty="0"/>
                <a:t>серия </a:t>
              </a:r>
              <a:r>
                <a:rPr lang="ru-RU" altLang="ru-RU" dirty="0" smtClean="0"/>
                <a:t>2</a:t>
              </a:r>
              <a:endParaRPr lang="ru-RU" altLang="ru-RU" dirty="0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>
              <a:off x="3810000" y="1729287"/>
              <a:ext cx="0" cy="789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3810000" y="5334000"/>
              <a:ext cx="0" cy="252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Text Box 27"/>
            <p:cNvSpPr txBox="1">
              <a:spLocks noChangeArrowheads="1"/>
            </p:cNvSpPr>
            <p:nvPr/>
          </p:nvSpPr>
          <p:spPr bwMode="auto">
            <a:xfrm>
              <a:off x="1108704" y="2505258"/>
              <a:ext cx="10248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800" dirty="0"/>
                <a:t>да</a:t>
              </a:r>
            </a:p>
          </p:txBody>
        </p:sp>
        <p:sp>
          <p:nvSpPr>
            <p:cNvPr id="52" name="Text Box 28"/>
            <p:cNvSpPr txBox="1">
              <a:spLocks noChangeArrowheads="1"/>
            </p:cNvSpPr>
            <p:nvPr/>
          </p:nvSpPr>
          <p:spPr bwMode="auto">
            <a:xfrm>
              <a:off x="5870624" y="2524780"/>
              <a:ext cx="9873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800" dirty="0"/>
                <a:t>нет</a:t>
              </a:r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>
              <a:off x="5867400" y="3176078"/>
              <a:ext cx="758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Line 25"/>
            <p:cNvSpPr>
              <a:spLocks noChangeShapeType="1"/>
            </p:cNvSpPr>
            <p:nvPr/>
          </p:nvSpPr>
          <p:spPr bwMode="auto">
            <a:xfrm>
              <a:off x="914400" y="5039851"/>
              <a:ext cx="0" cy="2941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Line 29"/>
            <p:cNvSpPr>
              <a:spLocks noChangeShapeType="1"/>
            </p:cNvSpPr>
            <p:nvPr/>
          </p:nvSpPr>
          <p:spPr bwMode="auto">
            <a:xfrm>
              <a:off x="914400" y="3176076"/>
              <a:ext cx="91440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AutoShape 19"/>
            <p:cNvSpPr>
              <a:spLocks noChangeArrowheads="1"/>
            </p:cNvSpPr>
            <p:nvPr/>
          </p:nvSpPr>
          <p:spPr bwMode="auto">
            <a:xfrm>
              <a:off x="76201" y="4101479"/>
              <a:ext cx="2819400" cy="909908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dirty="0"/>
                <a:t>серия </a:t>
              </a:r>
              <a:r>
                <a:rPr lang="ru-RU" altLang="ru-RU" dirty="0" smtClean="0"/>
                <a:t>1</a:t>
              </a:r>
              <a:endParaRPr lang="ru-RU" altLang="ru-RU" dirty="0"/>
            </a:p>
          </p:txBody>
        </p:sp>
        <p:sp>
          <p:nvSpPr>
            <p:cNvPr id="59" name="Line 23"/>
            <p:cNvSpPr>
              <a:spLocks noChangeShapeType="1"/>
            </p:cNvSpPr>
            <p:nvPr/>
          </p:nvSpPr>
          <p:spPr bwMode="auto">
            <a:xfrm>
              <a:off x="914400" y="3176077"/>
              <a:ext cx="0" cy="925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>
              <a:off x="6627581" y="3176076"/>
              <a:ext cx="0" cy="925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Line 25"/>
            <p:cNvSpPr>
              <a:spLocks noChangeShapeType="1"/>
            </p:cNvSpPr>
            <p:nvPr/>
          </p:nvSpPr>
          <p:spPr bwMode="auto">
            <a:xfrm>
              <a:off x="6608225" y="5039853"/>
              <a:ext cx="0" cy="294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 flipV="1">
              <a:off x="914400" y="5333999"/>
              <a:ext cx="569382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47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8f8ecae92dd4b534729362c14c4287dee1e2"/>
</p:tagLst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94</Words>
  <Application>Microsoft Office PowerPoint</Application>
  <PresentationFormat>Экран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Текстура</vt:lpstr>
      <vt:lpstr>Д.з.</vt:lpstr>
      <vt:lpstr>Д.з.</vt:lpstr>
      <vt:lpstr>Задача 1</vt:lpstr>
      <vt:lpstr>Задача 1</vt:lpstr>
      <vt:lpstr>Цикл</vt:lpstr>
      <vt:lpstr>Цикл</vt:lpstr>
      <vt:lpstr>Задача 2</vt:lpstr>
      <vt:lpstr>Ветвление</vt:lpstr>
      <vt:lpstr>Ветвление</vt:lpstr>
      <vt:lpstr>Ответы на карточки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Головин</cp:lastModifiedBy>
  <cp:revision>65</cp:revision>
  <cp:lastPrinted>1601-01-01T00:00:00Z</cp:lastPrinted>
  <dcterms:created xsi:type="dcterms:W3CDTF">1601-01-01T00:00:00Z</dcterms:created>
  <dcterms:modified xsi:type="dcterms:W3CDTF">2014-04-09T19:15:05Z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